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98" autoAdjust="0"/>
  </p:normalViewPr>
  <p:slideViewPr>
    <p:cSldViewPr>
      <p:cViewPr varScale="1">
        <p:scale>
          <a:sx n="69" d="100"/>
          <a:sy n="69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E81D2-26A9-4445-96DC-11BCAA1BF8D2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02069-D06E-4138-B39F-F3F8754CF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</a:t>
            </a:r>
            <a:r>
              <a:rPr lang="en-US" baseline="0" dirty="0" smtClean="0"/>
              <a:t> Math: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number of days in a week.  Multiply by the number of eggs in a dozen.  Divide by the number of quarters in a dollar.  Triple your answer.      (63)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number of feet in a yard.  Multiply by the number of meters in a kilometer.  Find half of that number.  Divide by half the number of years in a decade.  (300)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number of inches in a foot.  Add the largest prime number less than 50.  Subtract thirteen.  Find half.  (23)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2069-D06E-4138-B39F-F3F8754CF9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2069-D06E-4138-B39F-F3F8754CF9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1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Statement 1: </a:t>
            </a:r>
          </a:p>
          <a:p>
            <a:pPr marL="228600" indent="-228600">
              <a:buAutoNum type="alphaLcParenR"/>
            </a:pPr>
            <a:r>
              <a:rPr lang="en-US" dirty="0" smtClean="0"/>
              <a:t>If a student is a CPA 9</a:t>
            </a:r>
            <a:r>
              <a:rPr lang="en-US" baseline="30000" dirty="0" smtClean="0"/>
              <a:t>th</a:t>
            </a:r>
            <a:r>
              <a:rPr lang="en-US" dirty="0" smtClean="0"/>
              <a:t> Grade student then the</a:t>
            </a:r>
            <a:r>
              <a:rPr lang="en-US" baseline="0" dirty="0" smtClean="0"/>
              <a:t> student wears black socks.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False.  The student could wear another color sock and still be a CPA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student.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Inverse: If a student is not a CPA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student then the student does not wear black socks. (False)</a:t>
            </a:r>
            <a:br>
              <a:rPr lang="en-US" baseline="0" dirty="0" smtClean="0"/>
            </a:br>
            <a:r>
              <a:rPr lang="en-US" baseline="0" dirty="0" smtClean="0"/>
              <a:t>Converse: If a student wears black socks then the student is a CPA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student. (False)</a:t>
            </a:r>
            <a:br>
              <a:rPr lang="en-US" baseline="0" dirty="0" smtClean="0"/>
            </a:br>
            <a:r>
              <a:rPr lang="en-US" baseline="0" dirty="0" smtClean="0"/>
              <a:t>Contrapositive: If a student does not wear black socks then the student is not a CPA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student. (False)</a:t>
            </a:r>
          </a:p>
          <a:p>
            <a:pPr marL="0" indent="0">
              <a:buNone/>
            </a:pPr>
            <a:r>
              <a:rPr lang="en-US" baseline="0" dirty="0" smtClean="0"/>
              <a:t>Statement 2: 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If a student earns a 95% then the student has an A.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True.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Inverse: If a student does not earn 95% then the student does not have an A. (False)</a:t>
            </a:r>
            <a:br>
              <a:rPr lang="en-US" baseline="0" dirty="0" smtClean="0"/>
            </a:br>
            <a:r>
              <a:rPr lang="en-US" baseline="0" dirty="0" smtClean="0"/>
              <a:t>Converse: If a student has an A then the student earns 95%. (False)</a:t>
            </a:r>
            <a:br>
              <a:rPr lang="en-US" baseline="0" dirty="0" smtClean="0"/>
            </a:br>
            <a:r>
              <a:rPr lang="en-US" baseline="0" dirty="0" smtClean="0"/>
              <a:t>Contrapositive: If a student does not have an A then the student does not earn 95%. (True)</a:t>
            </a:r>
          </a:p>
          <a:p>
            <a:pPr marL="0" indent="0">
              <a:buNone/>
            </a:pPr>
            <a:r>
              <a:rPr lang="en-US" baseline="0" dirty="0" smtClean="0"/>
              <a:t>Statement 3: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If it is a line then it contains at least two rays.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True.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Inverse: If it is not a line then it does not contain at least two rays. (False)</a:t>
            </a:r>
            <a:br>
              <a:rPr lang="en-US" baseline="0" dirty="0" smtClean="0"/>
            </a:br>
            <a:r>
              <a:rPr lang="en-US" baseline="0" dirty="0" smtClean="0"/>
              <a:t>Converse: If it contains at least two rays then it is a line.  (False)</a:t>
            </a:r>
            <a:br>
              <a:rPr lang="en-US" baseline="0" dirty="0" smtClean="0"/>
            </a:br>
            <a:r>
              <a:rPr lang="en-US" baseline="0" dirty="0" smtClean="0"/>
              <a:t>Contrapositive: If it does not contain at least two rays then it is not a line. (True)</a:t>
            </a:r>
          </a:p>
          <a:p>
            <a:pPr marL="0" indent="0">
              <a:buNone/>
            </a:pPr>
            <a:r>
              <a:rPr lang="en-US" baseline="0" dirty="0" smtClean="0"/>
              <a:t>Statement 4: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If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an integer less than 4, then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an integer.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True</a:t>
            </a:r>
          </a:p>
          <a:p>
            <a:pPr marL="228600" indent="-228600">
              <a:buAutoNum type="alphaLcParenR"/>
            </a:pPr>
            <a:r>
              <a:rPr lang="en-US" baseline="0" dirty="0" smtClean="0"/>
              <a:t>Inverse: If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not an integer less than 4, then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not an integer. (False)</a:t>
            </a:r>
            <a:br>
              <a:rPr lang="en-US" i="0" baseline="0" dirty="0" smtClean="0"/>
            </a:br>
            <a:r>
              <a:rPr lang="en-US" i="0" baseline="0" dirty="0" smtClean="0"/>
              <a:t>Converse: If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an integer, then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an integer less than 4. (False)</a:t>
            </a:r>
            <a:br>
              <a:rPr lang="en-US" i="0" baseline="0" dirty="0" smtClean="0"/>
            </a:br>
            <a:r>
              <a:rPr lang="en-US" i="0" baseline="0" dirty="0" smtClean="0"/>
              <a:t>Contrapositive:  If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not an integer, then </a:t>
            </a:r>
            <a:r>
              <a:rPr lang="en-US" i="1" baseline="0" dirty="0" smtClean="0"/>
              <a:t>x</a:t>
            </a:r>
            <a:r>
              <a:rPr lang="en-US" i="0" baseline="0" dirty="0" smtClean="0"/>
              <a:t> is not an integer less than 4. (True)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2069-D06E-4138-B39F-F3F8754CF9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4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5B865A-14DC-4D87-8919-4CF89469E020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502CF7-3C9C-4A5C-A5F0-B19FD141A1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Tuesday, August 21,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62000" y="1752600"/>
                <a:ext cx="7772400" cy="4572000"/>
              </a:xfrm>
            </p:spPr>
            <p:txBody>
              <a:bodyPr anchor="t"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15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0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 algn="l"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90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algn="l"/>
                <a:endParaRPr lang="en-US" dirty="0" smtClean="0"/>
              </a:p>
              <a:p>
                <a:pPr algn="l"/>
                <a:r>
                  <a:rPr lang="en-US" dirty="0" smtClean="0"/>
                  <a:t>We will have 3 Mental Math Questions today.</a:t>
                </a:r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Homework: p. 81 #20-40 evens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62000" y="1752600"/>
                <a:ext cx="7772400" cy="4572000"/>
              </a:xfrm>
              <a:blipFill rotWithShape="1">
                <a:blip r:embed="rId3"/>
                <a:stretch>
                  <a:fillRect l="-1176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7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verifying true conditional statements, there are some links!</a:t>
            </a:r>
          </a:p>
          <a:p>
            <a:pPr lvl="1"/>
            <a:r>
              <a:rPr lang="en-US" dirty="0" smtClean="0"/>
              <a:t>If the original statement is true, its contrapositive will also be true.</a:t>
            </a:r>
          </a:p>
          <a:p>
            <a:pPr lvl="1"/>
            <a:r>
              <a:rPr lang="en-US" dirty="0" smtClean="0"/>
              <a:t>If the converse of a statement is true, its inverse will also be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each statement, do the following:</a:t>
            </a:r>
          </a:p>
          <a:p>
            <a:pPr marL="514350" indent="-514350">
              <a:buAutoNum type="alphaLcParenR"/>
            </a:pPr>
            <a:r>
              <a:rPr lang="en-US" dirty="0" smtClean="0"/>
              <a:t>Rewrite as a conditional statement.</a:t>
            </a:r>
          </a:p>
          <a:p>
            <a:pPr marL="514350" indent="-514350">
              <a:buAutoNum type="alphaLcParenR"/>
            </a:pPr>
            <a:r>
              <a:rPr lang="en-US" dirty="0" smtClean="0"/>
              <a:t>Determine if it is true.</a:t>
            </a:r>
          </a:p>
          <a:p>
            <a:pPr marL="514350" indent="-514350">
              <a:buAutoNum type="alphaLcParenR"/>
            </a:pPr>
            <a:r>
              <a:rPr lang="en-US" dirty="0" smtClean="0"/>
              <a:t>Determine which of the other statements (inverse, converse, contrapositive) are also true.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657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1: All CPA 9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wear black socks.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419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2: A student who earns 95% has an A.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149334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3: All lines contain at least two rays.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265" y="5943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 4: For every integer value of </a:t>
            </a:r>
            <a:r>
              <a:rPr lang="en-US" i="1" dirty="0" smtClean="0"/>
              <a:t>x</a:t>
            </a:r>
            <a:r>
              <a:rPr lang="en-US" dirty="0" smtClean="0"/>
              <a:t> less than 4, </a:t>
            </a:r>
            <a:r>
              <a:rPr lang="en-US" i="1" dirty="0" smtClean="0"/>
              <a:t>x</a:t>
            </a:r>
            <a:r>
              <a:rPr lang="en-US" dirty="0" smtClean="0"/>
              <a:t> is an integer.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81 #20-40 evens</a:t>
            </a:r>
          </a:p>
          <a:p>
            <a:pPr lvl="1"/>
            <a:r>
              <a:rPr lang="en-US" dirty="0" smtClean="0"/>
              <a:t>Yes, there is a lot of writing on this assignment.</a:t>
            </a:r>
          </a:p>
          <a:p>
            <a:pPr lvl="1"/>
            <a:r>
              <a:rPr lang="en-US" dirty="0" smtClean="0"/>
              <a:t>If you would prefer to type it, you may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90600"/>
                <a:ext cx="4273737" cy="55626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15) Sample answer: Points </a:t>
                </a:r>
                <a:r>
                  <a:rPr lang="en-US" sz="2000" i="1" dirty="0" smtClean="0"/>
                  <a:t>A</a:t>
                </a:r>
                <a:r>
                  <a:rPr lang="en-US" sz="2000" dirty="0" smtClean="0"/>
                  <a:t>, </a:t>
                </a:r>
                <a:r>
                  <a:rPr lang="en-US" sz="2000" i="1" dirty="0" smtClean="0"/>
                  <a:t>B</a:t>
                </a:r>
                <a:r>
                  <a:rPr lang="en-US" sz="2000" dirty="0" smtClean="0"/>
                  <a:t>, and </a:t>
                </a:r>
                <a:r>
                  <a:rPr lang="en-US" sz="2000" i="1" dirty="0" smtClean="0"/>
                  <a:t>C </a:t>
                </a:r>
                <a:r>
                  <a:rPr lang="en-US" sz="2000" dirty="0" smtClean="0"/>
                  <a:t>do not lie on a line.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16) </a:t>
                </a:r>
                <a:r>
                  <a:rPr lang="en-US" sz="2000" i="1" dirty="0" smtClean="0"/>
                  <a:t>AB</a:t>
                </a:r>
                <a:r>
                  <a:rPr lang="en-US" sz="2000" dirty="0" smtClean="0"/>
                  <a:t> = </a:t>
                </a:r>
                <a:r>
                  <a:rPr lang="en-US" sz="2000" i="1" dirty="0" smtClean="0"/>
                  <a:t>EF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17) Sample answer: 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, </a:t>
                </a:r>
                <a:r>
                  <a:rPr lang="en-US" sz="2000" i="1" dirty="0" smtClean="0"/>
                  <a:t>Y</a:t>
                </a:r>
                <a:r>
                  <a:rPr lang="en-US" sz="2000" dirty="0" smtClean="0"/>
                  <a:t>, </a:t>
                </a:r>
                <a:r>
                  <a:rPr lang="en-US" sz="2000" i="1" dirty="0" smtClean="0"/>
                  <a:t>Z</a:t>
                </a:r>
                <a:r>
                  <a:rPr lang="en-US" sz="2000" dirty="0" smtClean="0"/>
                  <a:t>, and </a:t>
                </a:r>
                <a:r>
                  <a:rPr lang="en-US" sz="2000" i="1" dirty="0" smtClean="0"/>
                  <a:t>W</a:t>
                </a:r>
                <a:r>
                  <a:rPr lang="en-US" sz="2000" dirty="0" smtClean="0"/>
                  <a:t> are </a:t>
                </a:r>
                <a:r>
                  <a:rPr lang="en-US" sz="2000" dirty="0" err="1" smtClean="0"/>
                  <a:t>noncollinear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18) Sample answer: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000" dirty="0" smtClean="0"/>
                  <a:t> have a common side and a common vertex.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19) Sample Answer:  Points </a:t>
                </a:r>
                <a:r>
                  <a:rPr lang="en-US" sz="2000" i="1" dirty="0" smtClean="0"/>
                  <a:t>R</a:t>
                </a:r>
                <a:r>
                  <a:rPr lang="en-US" sz="2000" dirty="0" smtClean="0"/>
                  <a:t>, </a:t>
                </a:r>
                <a:r>
                  <a:rPr lang="en-US" sz="2000" i="1" dirty="0" smtClean="0"/>
                  <a:t>S</a:t>
                </a:r>
                <a:r>
                  <a:rPr lang="en-US" sz="2000" dirty="0" smtClean="0"/>
                  <a:t>, and </a:t>
                </a:r>
                <a:r>
                  <a:rPr lang="en-US" sz="2000" i="1" dirty="0" smtClean="0"/>
                  <a:t>T</a:t>
                </a:r>
                <a:r>
                  <a:rPr lang="en-US" sz="2000" dirty="0" smtClean="0"/>
                  <a:t> are collinear.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20)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 &gt; 5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23) False.  Counterexample: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24) true; in any rectangle, the opposite sides have to have the same measures.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25) false.  Counterexample: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26) false; counterexample: If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 = -2 then –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 = -(-2) = 2.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90600"/>
                <a:ext cx="4273737" cy="5562600"/>
              </a:xfrm>
              <a:blipFill rotWithShape="1">
                <a:blip r:embed="rId2"/>
                <a:stretch>
                  <a:fillRect l="-1427" t="-548" r="-1284" b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537" y="693994"/>
            <a:ext cx="21717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8537" y="69399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755" y="2289291"/>
            <a:ext cx="218884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01666" y="228929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17)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937" y="3965690"/>
            <a:ext cx="1572044" cy="916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19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5302" y="41563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5645" y="442396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30066"/>
            <a:ext cx="2359485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705600" y="99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19)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401" y="3553835"/>
            <a:ext cx="1722282" cy="157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95874" y="359902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23)</a:t>
            </a:r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154" y="5224121"/>
            <a:ext cx="3267075" cy="159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732069" y="523646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§2.2 </a:t>
            </a:r>
            <a:r>
              <a:rPr lang="en-US" dirty="0"/>
              <a:t>Conditional Statements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6900" y="1633538"/>
            <a:ext cx="7956550" cy="1549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76275" y="1889125"/>
            <a:ext cx="7934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 b="1">
                <a:solidFill>
                  <a:srgbClr val="010455"/>
                </a:solidFill>
              </a:rPr>
              <a:t>Conditional Statement</a:t>
            </a:r>
            <a:r>
              <a:rPr lang="en-US">
                <a:solidFill>
                  <a:srgbClr val="010455"/>
                </a:solidFill>
              </a:rPr>
              <a:t>: A conditional statement has two parts, a </a:t>
            </a:r>
            <a:r>
              <a:rPr lang="en-US" i="1">
                <a:solidFill>
                  <a:srgbClr val="010455"/>
                </a:solidFill>
              </a:rPr>
              <a:t>hypothesis</a:t>
            </a:r>
            <a:r>
              <a:rPr lang="en-US">
                <a:solidFill>
                  <a:srgbClr val="010455"/>
                </a:solidFill>
              </a:rPr>
              <a:t> and a </a:t>
            </a:r>
            <a:r>
              <a:rPr lang="en-US" i="1">
                <a:solidFill>
                  <a:srgbClr val="010455"/>
                </a:solidFill>
              </a:rPr>
              <a:t>conclusion</a:t>
            </a:r>
            <a:r>
              <a:rPr lang="en-US">
                <a:solidFill>
                  <a:srgbClr val="010455"/>
                </a:solidFill>
              </a:rPr>
              <a:t>. </a:t>
            </a:r>
            <a:br>
              <a:rPr lang="en-US">
                <a:solidFill>
                  <a:srgbClr val="010455"/>
                </a:solidFill>
              </a:rPr>
            </a:br>
            <a:r>
              <a:rPr lang="en-US">
                <a:solidFill>
                  <a:srgbClr val="010455"/>
                </a:solidFill>
              </a:rPr>
              <a:t>I</a:t>
            </a:r>
            <a:r>
              <a:rPr lang="en-US" b="1">
                <a:solidFill>
                  <a:srgbClr val="010455"/>
                </a:solidFill>
              </a:rPr>
              <a:t>f-Then Form</a:t>
            </a:r>
            <a:r>
              <a:rPr lang="en-US">
                <a:solidFill>
                  <a:srgbClr val="010455"/>
                </a:solidFill>
              </a:rPr>
              <a:t>: the “if” part is the </a:t>
            </a:r>
            <a:r>
              <a:rPr lang="en-US" b="1">
                <a:solidFill>
                  <a:srgbClr val="010455"/>
                </a:solidFill>
              </a:rPr>
              <a:t>hypothesis</a:t>
            </a:r>
            <a:r>
              <a:rPr lang="en-US">
                <a:solidFill>
                  <a:srgbClr val="010455"/>
                </a:solidFill>
              </a:rPr>
              <a:t>; the “then” part is the </a:t>
            </a:r>
            <a:r>
              <a:rPr lang="en-US" b="1">
                <a:solidFill>
                  <a:srgbClr val="010455"/>
                </a:solidFill>
              </a:rPr>
              <a:t>conclusion</a:t>
            </a:r>
            <a:r>
              <a:rPr lang="en-US">
                <a:solidFill>
                  <a:srgbClr val="010455"/>
                </a:solidFill>
              </a:rPr>
              <a:t>.</a:t>
            </a:r>
            <a:endParaRPr lang="en-US">
              <a:latin typeface="Times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54188" y="3497263"/>
            <a:ext cx="2693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If </a:t>
            </a:r>
            <a:r>
              <a:rPr lang="en-US">
                <a:solidFill>
                  <a:srgbClr val="ED181E"/>
                </a:solidFill>
                <a:latin typeface="Arial" charset="0"/>
              </a:rPr>
              <a:t>it is noon in Georgia</a:t>
            </a:r>
            <a:r>
              <a:rPr lang="en-US">
                <a:latin typeface="Arial" charset="0"/>
              </a:rPr>
              <a:t>,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13213" y="3509963"/>
            <a:ext cx="315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then </a:t>
            </a:r>
            <a:r>
              <a:rPr lang="en-US">
                <a:solidFill>
                  <a:srgbClr val="1822CD"/>
                </a:solidFill>
                <a:latin typeface="Arial" charset="0"/>
              </a:rPr>
              <a:t>it is </a:t>
            </a:r>
            <a:r>
              <a:rPr lang="en-US">
                <a:solidFill>
                  <a:srgbClr val="1822CD"/>
                </a:solidFill>
              </a:rPr>
              <a:t>9</a:t>
            </a:r>
            <a:r>
              <a:rPr lang="en-US">
                <a:solidFill>
                  <a:srgbClr val="1822CD"/>
                </a:solidFill>
                <a:latin typeface="Arial" charset="0"/>
              </a:rPr>
              <a:t> </a:t>
            </a:r>
            <a:r>
              <a:rPr lang="en-US" sz="1600">
                <a:solidFill>
                  <a:srgbClr val="1822CD"/>
                </a:solidFill>
                <a:latin typeface="Arial" charset="0"/>
              </a:rPr>
              <a:t>A.M.</a:t>
            </a:r>
            <a:r>
              <a:rPr lang="en-US">
                <a:solidFill>
                  <a:srgbClr val="1822CD"/>
                </a:solidFill>
                <a:latin typeface="Arial" charset="0"/>
              </a:rPr>
              <a:t> in California</a:t>
            </a:r>
            <a:r>
              <a:rPr lang="en-US">
                <a:latin typeface="Arial" charset="0"/>
              </a:rPr>
              <a:t>.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2049463" y="3844925"/>
            <a:ext cx="2030412" cy="422275"/>
            <a:chOff x="2256" y="1776"/>
            <a:chExt cx="240" cy="192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256" y="1776"/>
              <a:ext cx="0" cy="96"/>
            </a:xfrm>
            <a:prstGeom prst="line">
              <a:avLst/>
            </a:prstGeom>
            <a:noFill/>
            <a:ln w="952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496" y="1776"/>
              <a:ext cx="0" cy="96"/>
            </a:xfrm>
            <a:prstGeom prst="line">
              <a:avLst/>
            </a:prstGeom>
            <a:noFill/>
            <a:ln w="952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256" y="1872"/>
              <a:ext cx="240" cy="0"/>
            </a:xfrm>
            <a:prstGeom prst="line">
              <a:avLst/>
            </a:prstGeom>
            <a:noFill/>
            <a:ln w="9525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366" y="1872"/>
              <a:ext cx="0" cy="96"/>
            </a:xfrm>
            <a:prstGeom prst="line">
              <a:avLst/>
            </a:prstGeom>
            <a:noFill/>
            <a:ln w="9525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4756150" y="3840163"/>
            <a:ext cx="2233613" cy="411162"/>
            <a:chOff x="1782" y="1824"/>
            <a:chExt cx="480" cy="192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782" y="1824"/>
              <a:ext cx="0" cy="96"/>
            </a:xfrm>
            <a:prstGeom prst="line">
              <a:avLst/>
            </a:prstGeom>
            <a:noFill/>
            <a:ln w="9525">
              <a:solidFill>
                <a:srgbClr val="1822C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262" y="1824"/>
              <a:ext cx="0" cy="96"/>
            </a:xfrm>
            <a:prstGeom prst="line">
              <a:avLst/>
            </a:prstGeom>
            <a:noFill/>
            <a:ln w="9525">
              <a:solidFill>
                <a:srgbClr val="1822C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782" y="1920"/>
              <a:ext cx="480" cy="0"/>
            </a:xfrm>
            <a:prstGeom prst="line">
              <a:avLst/>
            </a:prstGeom>
            <a:noFill/>
            <a:ln w="9525">
              <a:solidFill>
                <a:srgbClr val="1822C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2022" y="1920"/>
              <a:ext cx="0" cy="96"/>
            </a:xfrm>
            <a:prstGeom prst="line">
              <a:avLst/>
            </a:prstGeom>
            <a:noFill/>
            <a:ln w="9525">
              <a:solidFill>
                <a:srgbClr val="1822C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344738" y="434975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ED181E"/>
                </a:solidFill>
                <a:latin typeface="Arial" charset="0"/>
              </a:rPr>
              <a:t>hypothesis</a:t>
            </a:r>
            <a:endParaRPr lang="en-US">
              <a:latin typeface="Arial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260975" y="433546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1822CD"/>
                </a:solidFill>
                <a:latin typeface="Arial" charset="0"/>
              </a:rPr>
              <a:t>conclusion</a:t>
            </a:r>
            <a:endParaRPr lang="en-US">
              <a:latin typeface="Arial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57200" y="5029200"/>
            <a:ext cx="83994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 dirty="0">
                <a:latin typeface="Arial" charset="0"/>
              </a:rPr>
              <a:t>Conditional statements can be either true or false. </a:t>
            </a:r>
          </a:p>
          <a:p>
            <a:pPr eaLnBrk="0" hangingPunct="0">
              <a:lnSpc>
                <a:spcPts val="2400"/>
              </a:lnSpc>
            </a:pPr>
            <a:r>
              <a:rPr lang="en-US" dirty="0">
                <a:latin typeface="Arial" charset="0"/>
              </a:rPr>
              <a:t>To show that a conditional statement is true, you must prove that for EVERY POSSIBLE case that satisfies the hypothesis, the conclusion is valid. </a:t>
            </a:r>
          </a:p>
          <a:p>
            <a:pPr eaLnBrk="0" hangingPunct="0">
              <a:lnSpc>
                <a:spcPts val="2400"/>
              </a:lnSpc>
            </a:pPr>
            <a:r>
              <a:rPr lang="en-US" dirty="0">
                <a:latin typeface="Arial" charset="0"/>
              </a:rPr>
              <a:t>To prove that a conditional statement is false, a single counterexample where the hypothesis is true but the conclusion is invalid is enough proof.</a:t>
            </a:r>
            <a:endParaRPr 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build="p" autoUpdateAnimBg="0" advAuto="1000"/>
      <p:bldP spid="3078" grpId="0" autoUpdateAnimBg="0"/>
      <p:bldP spid="3079" grpId="0" autoUpdateAnimBg="0"/>
      <p:bldP spid="3090" grpId="0" autoUpdateAnimBg="0"/>
      <p:bldP spid="3091" grpId="0" autoUpdateAnimBg="0"/>
      <p:bldP spid="309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Write each of the statements in if-then form.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/>
              <a:t>All ducks are soft.</a:t>
            </a:r>
          </a:p>
          <a:p>
            <a:r>
              <a:rPr lang="en-US" dirty="0"/>
              <a:t>The city you visited, Phoenix, is the capital of Arizona.</a:t>
            </a:r>
          </a:p>
          <a:p>
            <a:r>
              <a:rPr lang="en-US" dirty="0"/>
              <a:t>On Tuesdays, </a:t>
            </a:r>
            <a:r>
              <a:rPr lang="en-US" dirty="0" smtClean="0"/>
              <a:t>Ms. McEwen assigns </a:t>
            </a:r>
            <a:r>
              <a:rPr lang="en-US" dirty="0"/>
              <a:t>Science homework.</a:t>
            </a:r>
          </a:p>
        </p:txBody>
      </p:sp>
    </p:spTree>
    <p:extLst>
      <p:ext uri="{BB962C8B-B14F-4D97-AF65-F5344CB8AC3E}">
        <p14:creationId xmlns:p14="http://schemas.microsoft.com/office/powerpoint/2010/main" val="9259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Proving Statements Wrong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8775" y="1514475"/>
            <a:ext cx="8382000" cy="8620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1736725"/>
            <a:ext cx="830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>
                <a:solidFill>
                  <a:srgbClr val="010455"/>
                </a:solidFill>
                <a:latin typeface="Arial" charset="0"/>
              </a:rPr>
              <a:t>Write a counterexample to show that the following conditional statement is false. </a:t>
            </a:r>
            <a:endParaRPr lang="en-US">
              <a:latin typeface="Times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4500" y="3544888"/>
            <a:ext cx="1473200" cy="4953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82600" y="3571875"/>
            <a:ext cx="15367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>
                <a:solidFill>
                  <a:srgbClr val="010455"/>
                </a:solidFill>
              </a:rPr>
              <a:t>SOLUTION</a:t>
            </a:r>
            <a:endParaRPr lang="en-US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44196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charset="0"/>
              </a:rPr>
              <a:t>Think of a case where </a:t>
            </a:r>
            <a:r>
              <a:rPr lang="en-US" sz="2400" b="1" i="1"/>
              <a:t>x</a:t>
            </a:r>
            <a:r>
              <a:rPr lang="en-US" sz="1200"/>
              <a:t> </a:t>
            </a:r>
            <a:r>
              <a:rPr lang="en-US" sz="2400" b="1" baseline="30000"/>
              <a:t>2</a:t>
            </a:r>
            <a:r>
              <a:rPr lang="en-US" sz="2400"/>
              <a:t> = 16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473575" y="4419600"/>
            <a:ext cx="428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" charset="0"/>
              </a:rPr>
              <a:t>There are 2: </a:t>
            </a:r>
            <a:r>
              <a:rPr lang="en-US" sz="2400" b="1" i="1"/>
              <a:t>x</a:t>
            </a:r>
            <a:r>
              <a:rPr lang="en-US" sz="2400"/>
              <a:t> = –</a:t>
            </a:r>
            <a:r>
              <a:rPr lang="en-US" sz="1200"/>
              <a:t> </a:t>
            </a:r>
            <a:r>
              <a:rPr lang="en-US" sz="2400"/>
              <a:t>4  and  </a:t>
            </a:r>
            <a:r>
              <a:rPr lang="en-US" sz="2400" b="1" i="1"/>
              <a:t>x</a:t>
            </a:r>
            <a:r>
              <a:rPr lang="en-US" sz="2400"/>
              <a:t> = 4</a:t>
            </a:r>
            <a:r>
              <a:rPr lang="en-US" sz="2400">
                <a:latin typeface="Arial" charset="0"/>
              </a:rPr>
              <a:t>.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33400" y="5119688"/>
            <a:ext cx="7610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However, when </a:t>
            </a:r>
            <a:r>
              <a:rPr lang="en-US" b="1" i="1"/>
              <a:t>x</a:t>
            </a:r>
            <a:r>
              <a:rPr lang="en-US"/>
              <a:t> = – 4</a:t>
            </a:r>
            <a:r>
              <a:rPr lang="en-US">
                <a:latin typeface="Arial" charset="0"/>
              </a:rPr>
              <a:t>, the conclusion is false (if </a:t>
            </a:r>
            <a:r>
              <a:rPr lang="en-US" b="1" i="1"/>
              <a:t>x</a:t>
            </a:r>
            <a:r>
              <a:rPr lang="en-US"/>
              <a:t> = – 4</a:t>
            </a:r>
            <a:r>
              <a:rPr lang="en-US">
                <a:latin typeface="Arial" charset="0"/>
              </a:rPr>
              <a:t> then it can’t = 4).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33400" y="5791200"/>
            <a:ext cx="548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This means the given conditional statement is false.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47688" y="2974975"/>
            <a:ext cx="2225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charset="0"/>
              </a:rPr>
              <a:t>If </a:t>
            </a:r>
            <a:r>
              <a:rPr lang="en-US" b="1" i="1">
                <a:cs typeface="Times New Roman" pitchFamily="18" charset="0"/>
              </a:rPr>
              <a:t>x</a:t>
            </a:r>
            <a:r>
              <a:rPr lang="en-US" sz="900" b="1" i="1" baseline="30000">
                <a:cs typeface="Times New Roman" pitchFamily="18" charset="0"/>
              </a:rPr>
              <a:t> </a:t>
            </a:r>
            <a:r>
              <a:rPr lang="en-US" b="1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 = 16</a:t>
            </a:r>
            <a:r>
              <a:rPr lang="en-US">
                <a:latin typeface="Arial" charset="0"/>
              </a:rPr>
              <a:t>, then </a:t>
            </a:r>
            <a:r>
              <a:rPr lang="en-US" b="1" i="1">
                <a:cs typeface="Times New Roman" pitchFamily="18" charset="0"/>
              </a:rPr>
              <a:t>x</a:t>
            </a:r>
            <a:r>
              <a:rPr lang="en-US">
                <a:cs typeface="Times New Roman" pitchFamily="18" charset="0"/>
              </a:rPr>
              <a:t> = 4</a:t>
            </a:r>
            <a:r>
              <a:rPr lang="en-US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558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build="p" autoUpdateAnimBg="0" advAuto="1000"/>
      <p:bldP spid="5127" grpId="0" animBg="1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  <p:bldP spid="51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will sometimes use the letters </a:t>
                </a:r>
                <a:r>
                  <a:rPr lang="en-US" i="1" dirty="0"/>
                  <a:t>p</a:t>
                </a:r>
                <a:r>
                  <a:rPr lang="en-US" dirty="0"/>
                  <a:t> and </a:t>
                </a:r>
                <a:r>
                  <a:rPr lang="en-US" i="1" dirty="0"/>
                  <a:t>q</a:t>
                </a:r>
                <a:r>
                  <a:rPr lang="en-US" dirty="0"/>
                  <a:t> to stand for hypothesis and conclusion.</a:t>
                </a:r>
              </a:p>
              <a:p>
                <a:r>
                  <a:rPr lang="en-US" dirty="0"/>
                  <a:t>When this is done, the statement can be simplified to</a:t>
                </a:r>
                <a:r>
                  <a:rPr lang="en-US" dirty="0" smtClean="0"/>
                  <a:t>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notation helps us to show other types of statements.</a:t>
                </a:r>
              </a:p>
            </p:txBody>
          </p:sp>
        </mc:Choice>
        <mc:Fallback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15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62000" y="4419600"/>
            <a:ext cx="21336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943600" y="3886200"/>
            <a:ext cx="2438400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67000" y="3886200"/>
            <a:ext cx="2362200" cy="4572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converse is what you get when you flip the hypothesis and conclusion of a statement.</a:t>
                </a:r>
              </a:p>
              <a:p>
                <a:r>
                  <a:rPr lang="en-US" dirty="0"/>
                  <a:t>Statement: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r>
                  <a:rPr lang="en-US" dirty="0"/>
                  <a:t>Converse: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dirty="0">
                  <a:solidFill>
                    <a:srgbClr val="FFC000"/>
                  </a:solidFill>
                </a:endParaRPr>
              </a:p>
              <a:p>
                <a:r>
                  <a:rPr lang="en-US" dirty="0"/>
                  <a:t>Example: If it is Saturday, then Miss W plays video games.</a:t>
                </a:r>
              </a:p>
              <a:p>
                <a:pPr lvl="1"/>
                <a:r>
                  <a:rPr lang="en-US" dirty="0"/>
                  <a:t>Converse: If Miss W plays video games, then it is Saturday.</a:t>
                </a:r>
              </a:p>
            </p:txBody>
          </p:sp>
        </mc:Choice>
        <mc:Fallback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0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19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3" grpId="0" animBg="1"/>
      <p:bldP spid="9222" grpId="0" animBg="1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38200" y="4572000"/>
            <a:ext cx="22860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96000" y="4038600"/>
            <a:ext cx="23622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19400" y="4038600"/>
            <a:ext cx="2286000" cy="5334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An inverse is obtained by </a:t>
                </a:r>
                <a:r>
                  <a:rPr lang="en-US" i="1" dirty="0"/>
                  <a:t>negating</a:t>
                </a:r>
                <a:r>
                  <a:rPr lang="en-US" dirty="0"/>
                  <a:t> the hypothesis and the conclusion of the statement.</a:t>
                </a:r>
              </a:p>
              <a:p>
                <a:r>
                  <a:rPr lang="en-US" dirty="0"/>
                  <a:t>Conditional Statement: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r>
                  <a:rPr lang="en-US" dirty="0"/>
                  <a:t>Inverse: </a:t>
                </a:r>
                <a:r>
                  <a:rPr lang="en-US" dirty="0" smtClean="0"/>
                  <a:t>If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r>
                  <a:rPr lang="en-US" dirty="0"/>
                  <a:t>Example: If it is Saturday, then Miss W plays video games.</a:t>
                </a:r>
              </a:p>
              <a:p>
                <a:pPr lvl="1"/>
                <a:r>
                  <a:rPr lang="en-US" dirty="0"/>
                  <a:t>Inverse: If it is not Saturday, then Miss W does not play video games.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1">
                <a:blip r:embed="rId2"/>
                <a:stretch>
                  <a:fillRect l="-714" t="-2695" r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6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Contrapositive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14400" y="4953000"/>
            <a:ext cx="21336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6000" y="4419600"/>
            <a:ext cx="2362200" cy="5334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19400" y="4419600"/>
            <a:ext cx="2362200" cy="4572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 smtClean="0"/>
                  <a:t>A contrapositive is obtained by </a:t>
                </a:r>
                <a:r>
                  <a:rPr lang="en-US" sz="3200" i="1" dirty="0"/>
                  <a:t>negating</a:t>
                </a:r>
                <a:r>
                  <a:rPr lang="en-US" sz="3200" dirty="0"/>
                  <a:t> the hypothesis and the conclusion of the converse.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/>
                  <a:t>Conditional Statement: </a:t>
                </a:r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endParaRPr lang="en-US" sz="3200" dirty="0">
                  <a:solidFill>
                    <a:srgbClr val="00B050"/>
                  </a:solidFill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/>
                  <a:t>Contrapositive: </a:t>
                </a:r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3200" b="0" i="1" smtClean="0">
                        <a:solidFill>
                          <a:srgbClr val="FFC000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3200" dirty="0">
                  <a:solidFill>
                    <a:srgbClr val="FFC000"/>
                  </a:solidFill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sz="3200" dirty="0"/>
                  <a:t>Example: If it is Saturday, then Miss W plays video games.</a:t>
                </a:r>
              </a:p>
              <a:p>
                <a:pPr marL="742950" lvl="1" indent="-285750">
                  <a:spcBef>
                    <a:spcPct val="20000"/>
                  </a:spcBef>
                  <a:buFontTx/>
                  <a:buChar char="–"/>
                </a:pPr>
                <a:r>
                  <a:rPr lang="en-US" sz="2800" dirty="0"/>
                  <a:t>Contrapositive: If Miss W does not play video games, then it is not Saturday.</a:t>
                </a:r>
              </a:p>
              <a:p>
                <a:pPr marL="742950" lvl="1" indent="-285750">
                  <a:spcBef>
                    <a:spcPct val="20000"/>
                  </a:spcBef>
                  <a:buFontTx/>
                  <a:buChar char="–"/>
                </a:pPr>
                <a:endParaRPr lang="en-US" sz="2800" dirty="0"/>
              </a:p>
            </p:txBody>
          </p:sp>
        </mc:Choice>
        <mc:Fallback>
          <p:sp>
            <p:nvSpPr>
              <p:cNvPr id="11271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704" t="-1617" r="-296" b="-84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4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656</TotalTime>
  <Words>993</Words>
  <Application>Microsoft Office PowerPoint</Application>
  <PresentationFormat>On-screen Show (4:3)</PresentationFormat>
  <Paragraphs>111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Tuesday, August 21, 2012</vt:lpstr>
      <vt:lpstr>Homework Check</vt:lpstr>
      <vt:lpstr>§2.2 Conditional Statements</vt:lpstr>
      <vt:lpstr>Write each of the statements in if-then form.</vt:lpstr>
      <vt:lpstr>Proving Statements Wrong</vt:lpstr>
      <vt:lpstr>Notation</vt:lpstr>
      <vt:lpstr>Converse</vt:lpstr>
      <vt:lpstr>Inverse</vt:lpstr>
      <vt:lpstr>Contrapositive</vt:lpstr>
      <vt:lpstr>Truth of Statements</vt:lpstr>
      <vt:lpstr>Try it out… 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August 21, 2012</dc:title>
  <dc:creator>Dria</dc:creator>
  <cp:lastModifiedBy>Dria</cp:lastModifiedBy>
  <cp:revision>12</cp:revision>
  <dcterms:created xsi:type="dcterms:W3CDTF">2012-08-21T14:09:41Z</dcterms:created>
  <dcterms:modified xsi:type="dcterms:W3CDTF">2012-08-22T01:06:20Z</dcterms:modified>
</cp:coreProperties>
</file>